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97" r:id="rId2"/>
    <p:sldId id="298" r:id="rId3"/>
    <p:sldId id="300" r:id="rId4"/>
    <p:sldId id="331" r:id="rId5"/>
    <p:sldId id="339" r:id="rId6"/>
    <p:sldId id="337" r:id="rId7"/>
    <p:sldId id="308" r:id="rId8"/>
    <p:sldId id="336" r:id="rId9"/>
    <p:sldId id="338" r:id="rId10"/>
    <p:sldId id="310" r:id="rId11"/>
    <p:sldId id="335" r:id="rId12"/>
    <p:sldId id="333" r:id="rId13"/>
    <p:sldId id="340" r:id="rId14"/>
  </p:sldIdLst>
  <p:sldSz cx="9144000" cy="6858000" type="screen4x3"/>
  <p:notesSz cx="6858000" cy="91440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FF"/>
    </p:penClr>
  </p:showPr>
  <p:extLst>
    <p:ext uri="smNativeData">
      <pr:smAppRevision xmlns="smNativeData" xmlns:pr="smNativeData" xmlns:p15="http://schemas.microsoft.com/office/powerpoint/2012/main" xmlns:p14="http://schemas.microsoft.com/office/powerpoint/2010/main" xmlns:mc="http://schemas.openxmlformats.org/markup-compatibility/2006" dt="1711030161" val="1068" revOS="4"/>
      <pr:smFileRevision xmlns="smNativeData" xmlns:pr="smNativeData" xmlns:p15="http://schemas.microsoft.com/office/powerpoint/2012/main" xmlns:p14="http://schemas.microsoft.com/office/powerpoint/2010/main" xmlns:mc="http://schemas.openxmlformats.org/markup-compatibility/2006" dt="1711030161" val="101"/>
      <pr:guideOptions xmlns="smNativeData" xmlns:pr="smNativeData" xmlns:p15="http://schemas.microsoft.com/office/powerpoint/2012/main" xmlns:p14="http://schemas.microsoft.com/office/powerpoint/2010/main" xmlns:mc="http://schemas.openxmlformats.org/markup-compatibility/2006" dt="1711030161" snapToGrid="1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>
      <p:cViewPr>
        <p:scale>
          <a:sx n="75" d="100"/>
          <a:sy n="75" d="100"/>
        </p:scale>
        <p:origin x="1044" y="210"/>
      </p:cViewPr>
      <p:guideLst/>
    </p:cSldViewPr>
  </p:notesViewPr>
  <p:gridSpacing cx="73477438" cy="734774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BIEgAA0AIAABAAAAAmAAAACAAAAD+PAAAAAAAA"/>
              </a:ext>
            </a:extLst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5hcAAAAAAAAuKgAA0AIAABAAAAAmAAAACAAAAD+PAAAAAAAA"/>
              </a:ext>
            </a:extLst>
          </p:cNvSpPr>
          <p:nvPr>
            <p:ph type="dt" idx="10"/>
          </p:nvPr>
        </p:nvSpPr>
        <p:spPr>
          <a:xfrm>
            <a:off x="388493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fld id="{117AC094-DAFC-2F36-B2C2-2C638E8C4479}" type="datetime1">
              <a:rPr/>
              <a:pPr>
                <a:defRPr lang="ru-RU"/>
              </a:pPr>
              <a:t>05.04.2022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C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CAcAADgEAAAoIwAAUBkAABAAAAAmAAAACAAAAL8PAAD/HwAA"/>
              </a:ext>
            </a:extLst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endParaRPr/>
          </a:p>
        </p:txBody>
      </p:sp>
      <p:sp>
        <p:nvSpPr>
          <p:cNvPr id="5" name="Заметки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AQAALgaAAD4JQAACDQAABAAAAAmAAAACAAAAD8vAAD/HwAA"/>
              </a:ext>
            </a:extLst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6eRA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G41AABIEgAAPjgAABAAAAAmAAAACAAAAL+PAAD/HwAA"/>
              </a:ext>
            </a:extLst>
          </p:cNvSpPr>
          <p:nvPr>
            <p:ph type="ftr" sz="quarter" idx="11"/>
          </p:nvPr>
        </p:nvSpPr>
        <p:spPr>
          <a:xfrm>
            <a:off x="0" y="868553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z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5hcAAG41AAAuKgAAPjgAABAAAAAmAAAACAAAAL+PAAD/HwAA"/>
              </a:ext>
            </a:extLst>
          </p:cNvSpPr>
          <p:nvPr>
            <p:ph type="sldNum" sz="quarter" idx="12"/>
          </p:nvPr>
        </p:nvSpPr>
        <p:spPr>
          <a:xfrm>
            <a:off x="3884930" y="868553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fld id="{117AEEA5-EBFC-2F18-B2C2-1D4DA08C4448}" type="slidenum">
              <a:rPr/>
              <a:pPr>
                <a:defRPr lang="ru-RU"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C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CAcAADgEAAAoIwAAUBkAABAAAAAmAAAACAAAAAEAAAAAAAAA"/>
              </a:ext>
            </a:extLst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gG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AQAALgaAAD4JQAACDQAABAAAAAmAAAACAAAAAEg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endParaRPr/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5hcAAG41AAAuKgAAPjgAABAAAAAmAAAACAAAAAEAAAAAAAAA"/>
              </a:ext>
            </a:extLst>
          </p:cNvSpPr>
          <p:nvPr>
            <p:ph type="sldNum" sz="quarter" idx="12"/>
          </p:nvPr>
        </p:nvSpPr>
        <p:spPr>
          <a:xfrm>
            <a:off x="3884930" y="8685530"/>
            <a:ext cx="2971800" cy="457200"/>
          </a:xfrm>
        </p:spPr>
        <p:txBody>
          <a:bodyPr/>
          <a:lstStyle/>
          <a:p>
            <a:pPr>
              <a:defRPr lang="ru-RU"/>
            </a:pPr>
            <a:fld id="{117AE179-37FC-2F17-B2C2-C142AF8C4494}" type="slidenum">
              <a:rPr/>
              <a:pPr>
                <a:defRPr lang="ru-RU"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C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CAcAADgEAAAoIwAAUBkAABAAAAAmAAAACAAAAAEAAAAAAAAA"/>
              </a:ext>
            </a:extLst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AQAALgaAAD4JQAACDQAABAAAAAmAAAACAAAAAEg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endParaRPr/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FJD8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5hcAAG41AAAuKgAAPjgAABAAAAAmAAAACAAAAAEAAAAAAAAA"/>
              </a:ext>
            </a:extLst>
          </p:cNvSpPr>
          <p:nvPr>
            <p:ph type="sldNum" sz="quarter" idx="12"/>
          </p:nvPr>
        </p:nvSpPr>
        <p:spPr>
          <a:xfrm>
            <a:off x="3884930" y="8685530"/>
            <a:ext cx="2971800" cy="457200"/>
          </a:xfrm>
        </p:spPr>
        <p:txBody>
          <a:bodyPr/>
          <a:lstStyle/>
          <a:p>
            <a:pPr>
              <a:defRPr lang="ru-RU"/>
            </a:pPr>
            <a:fld id="{117AE65A-14FC-2F10-B2C2-E245A88C44B7}" type="slidenum">
              <a:rPr/>
              <a:pPr>
                <a:defRPr lang="ru-RU"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C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CAcAADgEAAAoIwAAUBkAABAAAAAmAAAACAAAAAEAAAAAAAAA"/>
              </a:ext>
            </a:extLst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QJ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AQAALgaAAD4JQAACDQAABAAAAAmAAAACAAAAAEg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endParaRPr/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5hcAAG41AAAuKgAAPjgAABAAAAAmAAAACAAAAAEAAAAAAAAA"/>
              </a:ext>
            </a:extLst>
          </p:cNvSpPr>
          <p:nvPr>
            <p:ph type="sldNum" sz="quarter" idx="12"/>
          </p:nvPr>
        </p:nvSpPr>
        <p:spPr>
          <a:xfrm>
            <a:off x="3884930" y="8685530"/>
            <a:ext cx="2971800" cy="457200"/>
          </a:xfrm>
        </p:spPr>
        <p:txBody>
          <a:bodyPr/>
          <a:lstStyle/>
          <a:p>
            <a:pPr>
              <a:defRPr lang="ru-RU"/>
            </a:pPr>
            <a:fld id="{117AE02D-63FC-2F16-B2C2-9543AE8C44C0}" type="slidenum">
              <a:rPr/>
              <a:pPr>
                <a:defRPr lang="ru-RU"/>
              </a:pPr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CKUT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BsNAAAINAAAJhYAABAAAAAmAAAACAAAAAEAAAAAAAAA"/>
              </a:ext>
            </a:extLst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gAAOgXAADQLwAAsCIAABAAAAAmAAAACAAAAAGAAAAAAAAA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lang="ru-RU" cap="none">
                <a:solidFill>
                  <a:srgbClr val="8C8C8C"/>
                </a:solidFill>
              </a:defRPr>
            </a:lvl1pPr>
            <a:lvl2pPr marL="457200" indent="0" algn="ctr">
              <a:buNone/>
              <a:defRPr lang="ru-RU" cap="none">
                <a:solidFill>
                  <a:srgbClr val="8C8C8C"/>
                </a:solidFill>
              </a:defRPr>
            </a:lvl2pPr>
            <a:lvl3pPr marL="914400" indent="0" algn="ctr">
              <a:buNone/>
              <a:defRPr lang="ru-RU" cap="none">
                <a:solidFill>
                  <a:srgbClr val="8C8C8C"/>
                </a:solidFill>
              </a:defRPr>
            </a:lvl3pPr>
            <a:lvl4pPr marL="1371600" indent="0" algn="ctr">
              <a:buNone/>
              <a:defRPr lang="ru-RU" cap="none">
                <a:solidFill>
                  <a:srgbClr val="8C8C8C"/>
                </a:solidFill>
              </a:defRPr>
            </a:lvl4pPr>
            <a:lvl5pPr marL="1828800" indent="0" algn="ctr">
              <a:buNone/>
              <a:defRPr lang="ru-RU" cap="none">
                <a:solidFill>
                  <a:srgbClr val="8C8C8C"/>
                </a:solidFill>
              </a:defRPr>
            </a:lvl5pPr>
            <a:lvl6pPr marL="2286000" indent="0" algn="ctr">
              <a:buNone/>
              <a:defRPr lang="ru-RU" cap="none">
                <a:solidFill>
                  <a:srgbClr val="8C8C8C"/>
                </a:solidFill>
              </a:defRPr>
            </a:lvl6pPr>
            <a:lvl7pPr marL="2743200" indent="0" algn="ctr">
              <a:buNone/>
              <a:defRPr lang="ru-RU" cap="none">
                <a:solidFill>
                  <a:srgbClr val="8C8C8C"/>
                </a:solidFill>
              </a:defRPr>
            </a:lvl7pPr>
            <a:lvl8pPr marL="3200400" indent="0" algn="ctr">
              <a:buNone/>
              <a:defRPr lang="ru-RU" cap="none">
                <a:solidFill>
                  <a:srgbClr val="8C8C8C"/>
                </a:solidFill>
              </a:defRPr>
            </a:lvl8pPr>
            <a:lvl9pPr marL="3657600" indent="0" algn="ctr">
              <a:buNone/>
              <a:defRPr lang="ru-RU" cap="none">
                <a:solidFill>
                  <a:srgbClr val="8C8C8C"/>
                </a:solidFill>
              </a:defRPr>
            </a:lvl9pPr>
          </a:lstStyle>
          <a:p>
            <a:pPr>
              <a:defRPr lang="ru-RU"/>
            </a:pPr>
            <a:r>
              <a:t>Образец подзаголовка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17A8391-DFFC-2F75-B2C2-2920CD8C447C}" type="datetime1">
              <a:rPr/>
              <a:pPr>
                <a:defRPr lang="ru-RU"/>
              </a:pPr>
              <a:t></a:t>
            </a:fld>
            <a:endParaRPr/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17AF24A-04FC-2F04-B2C2-F251BC8C44A7}" type="slidenum">
              <a:rPr/>
              <a:pPr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17ACEC7-89FC-2F38-B2C2-7F6D808C442A}" type="datetime1">
              <a:rPr/>
              <a:pPr>
                <a:defRPr lang="ru-RU"/>
              </a:pPr>
              <a:t></a:t>
            </a:fld>
            <a:endParaRPr/>
          </a:p>
        </p:txBody>
      </p:sp>
      <p:sp>
        <p:nvSpPr>
          <p:cNvPr id="3" name="Нижний колонтитул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17ADC07-49FC-2F2A-B2C2-BF7F928C44EA}" type="slidenum">
              <a:rPr/>
              <a:pPr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Содержимое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CKUT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17AB5D8-96FC-2F43-B2C2-6016FB8C4435}" type="datetime1">
              <a:rPr/>
              <a:pPr>
                <a:defRPr lang="ru-RU"/>
              </a:pPr>
              <a:t></a:t>
            </a:fld>
            <a:endParaRPr/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17A973E-70FC-2F61-B2C2-8634D98C44D3}" type="slidenum">
              <a:rPr/>
              <a:pPr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Дата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CKUT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17AD2A0-EEFC-2F24-B2C2-18719C8C444D}" type="datetime1">
              <a:rPr/>
              <a:pPr>
                <a:defRPr lang="ru-RU"/>
              </a:pPr>
              <a:t></a:t>
            </a:fld>
            <a:endParaRPr/>
          </a:p>
        </p:txBody>
      </p:sp>
      <p:sp>
        <p:nvSpPr>
          <p:cNvPr id="4" name="Нижний колонтитул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5" name="Номер слайда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17AD46C-22FC-2F22-B2C2-D4779A8C4481}" type="slidenum">
              <a:rPr/>
              <a:pPr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transition>
    <p:wipe dir="r"/>
    <p:extLst>
      <p:ext uri="smNativeData">
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kT/8ZQAAAAAgAwAAAAAAAAoAAAACAAAAAAAAAAAAAAAAAAAAAQAAAAAAAAAAAAAAAAAAAAAAAAAAAAAA"/>
      </p:ext>
    </p:extLst>
  </p:transition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BwNQAAsCU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E0E3-ADFC-2F16-B2C2-5B43AE8C440E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826D-23FC-2F74-B2C2-D521CC8C4480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cgQAABwbAABCNAAAfSMAABAAAAAmAAAACAAAAIEAAAAAAAAA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kB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cgQAAOERAABCNAAAHBsAABAAAAAmAAAACAAAAIEAAAAAAAAA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s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A0BF-F1FC-2F56-B2C2-0703EE8C4452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A9E7-A9FC-2F5F-B2C2-5F0AE78C440A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CoGwAAsCUAABAAAAAmAAAACAAAAAEAAAAAAAAA"/>
              </a:ext>
            </a:extLst>
          </p:cNvSpPr>
          <p:nvPr>
            <p:ph idx="1"/>
          </p:nvPr>
        </p:nvSpPr>
        <p:spPr>
          <a:xfrm>
            <a:off x="457200" y="1600200"/>
            <a:ext cx="4038600" cy="4526280"/>
          </a:xfrm>
        </p:spPr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BwAANgJAABwNQAAsCUAABAAAAAmAAAACAAAAAEAAAAAAAAA"/>
              </a:ext>
            </a:extLst>
          </p:cNvSpPr>
          <p:nvPr>
            <p:ph idx="2"/>
          </p:nvPr>
        </p:nvSpPr>
        <p:spPr>
          <a:xfrm>
            <a:off x="4648200" y="1600200"/>
            <a:ext cx="4038600" cy="4526280"/>
          </a:xfrm>
        </p:spPr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5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D186-C8FC-2F27-B2C2-3E729F8C446B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6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A4C6-88FC-2F52-B2C2-7E07EA8C442B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HEJAACqGwAAYQ0AABAAAAAmAAAACAAAAIEAAAAAAAAA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GENAACqGwAAsCUAABAAAAAmAAAACAAAAAEAAAAAAAAA"/>
              </a:ext>
            </a:extLst>
          </p:cNvSpPr>
          <p:nvPr>
            <p:ph idx="2"/>
          </p:nvPr>
        </p:nvSpPr>
        <p:spPr>
          <a:xfrm>
            <a:off x="457200" y="2174875"/>
            <a:ext cx="4039870" cy="3951605"/>
          </a:xfrm>
        </p:spPr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5" name="ТекстСлайда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8B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HEJAABwNQAAYQ0AABAAAAAmAAAACAAAAIEAAAAAAAAA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</p:txBody>
      </p:sp>
      <p:sp>
        <p:nvSpPr>
          <p:cNvPr id="6" name="ТекстСлайда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GENAABwNQAAsCUAABAAAAAmAAAACAAAAAEAAAAAAAAA"/>
              </a:ext>
            </a:extLst>
          </p:cNvSpPr>
          <p:nvPr>
            <p:ph idx="4"/>
          </p:nvPr>
        </p:nvSpPr>
        <p:spPr>
          <a:xfrm>
            <a:off x="4646930" y="2174875"/>
            <a:ext cx="4039870" cy="3951605"/>
          </a:xfrm>
        </p:spPr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9791-DFFC-2F61-B2C2-2934D98C447C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8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9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F586-C8FC-2F03-B2C2-3E56BB8C446B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ED5A-14FC-2F1B-B2C2-E24EA38C44B7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4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5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E1E7-A9FC-2F17-B2C2-5F42AF8C440A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Q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BwNQAAsCUAABAAAAAmAAAACAAAAAIAAAAAAAAA"/>
              </a:ext>
            </a:extLst>
          </p:cNvSpPr>
          <p:nvPr>
            <p:ph idx="1"/>
          </p:nvPr>
        </p:nvSpPr>
        <p:spPr/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FC63-2DFC-2F0A-B2C2-DB5FB28C448E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EB82-CCFC-2F1D-B2C2-3A48A58C446F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CgAALABAABwNQAAsCUAABAAAAAmAAAACAAAAIMAAAAAAAAA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ABAADYJwAAsCUAABAAAAAmAAAACAAAAAMAAAAAAAAA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ED93-DDFC-2F1B-B2C2-2B4EA38C447E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E3FA-B4FC-2F15-B2C2-4240AD8C4417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BwNQAAsCU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BC30-7EFC-2F4A-B2C2-881FF28C44DD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D5F0-BEFC-2F23-B2C2-48769B8C441D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cgQAABwbAABCNAAAfSMAABAAAAAmAAAACAAAAIEAAAAAAAAA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cgQAAOERAABCNAAAHBsAABAAAAAmAAAACAAAAIEAAAAAAAAA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EE38-76FC-2F18-B2C2-804DA08C44D5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AA32-7CFC-2F5C-B2C2-8A09E48C44DF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CoGwAAsCUAABAAAAAmAAAACAAAAAEAAAAAAAAA"/>
              </a:ext>
            </a:extLst>
          </p:cNvSpPr>
          <p:nvPr>
            <p:ph idx="1"/>
          </p:nvPr>
        </p:nvSpPr>
        <p:spPr>
          <a:xfrm>
            <a:off x="457200" y="1600200"/>
            <a:ext cx="4038600" cy="4526280"/>
          </a:xfrm>
        </p:spPr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BwAANgJAABwNQAAsCUAABAAAAAmAAAACAAAAAEAAAAAAAAA"/>
              </a:ext>
            </a:extLst>
          </p:cNvSpPr>
          <p:nvPr>
            <p:ph idx="2"/>
          </p:nvPr>
        </p:nvSpPr>
        <p:spPr>
          <a:xfrm>
            <a:off x="4648200" y="1600200"/>
            <a:ext cx="4038600" cy="4526280"/>
          </a:xfrm>
        </p:spPr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5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B7C3-8DFC-2F41-B2C2-7B14F98C442E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6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AF7E-30FC-2F59-B2C2-C60CE18C4493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Q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HEJAACqGwAAYQ0AABAAAAAmAAAACAAAAIEAAAAAAAAA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GENAACqGwAAsCUAABAAAAAmAAAACAAAAAEAAAAAAAAA"/>
              </a:ext>
            </a:extLst>
          </p:cNvSpPr>
          <p:nvPr>
            <p:ph idx="2"/>
          </p:nvPr>
        </p:nvSpPr>
        <p:spPr>
          <a:xfrm>
            <a:off x="457200" y="2174875"/>
            <a:ext cx="4039870" cy="3951605"/>
          </a:xfrm>
        </p:spPr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5" name="ТекстСлайда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8B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HEJAABwNQAAYQ0AABAAAAAmAAAACAAAAIEAAAAAAAAA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</p:txBody>
      </p:sp>
      <p:sp>
        <p:nvSpPr>
          <p:cNvPr id="6" name="ТекстСлайда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GENAABwNQAAsCUAABAAAAAmAAAACAAAAAEAAAAAAAAA"/>
              </a:ext>
            </a:extLst>
          </p:cNvSpPr>
          <p:nvPr>
            <p:ph idx="4"/>
          </p:nvPr>
        </p:nvSpPr>
        <p:spPr>
          <a:xfrm>
            <a:off x="4646930" y="2174875"/>
            <a:ext cx="4039870" cy="3951605"/>
          </a:xfrm>
        </p:spPr>
        <p:txBody>
          <a:bodyPr/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DE94-DAFC-2F28-B2C2-2C7D908C4479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8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9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B4AC-E2FC-2F42-B2C2-1417FA8C4441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FAC8-86FC-2F0C-B2C2-7059B48C4425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4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5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C4B6-F8FC-2F32-B2C2-0E678A8C445B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BwNQAAsCUAABAAAAAmAAAACAAAAAIAAAAAAAAA"/>
              </a:ext>
            </a:extLst>
          </p:cNvSpPr>
          <p:nvPr>
            <p:ph idx="1"/>
          </p:nvPr>
        </p:nvSpPr>
        <p:spPr/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DF98-D6FC-2F29-B2C2-207C918C4475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8FFE-B0FC-2F79-B2C2-462CC18C4413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C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CgAALABAABwNQAAsCUAABAAAAAmAAAACAAAAIMAAAAAAAAA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ABAADYJwAAsCUAABAAAAAmAAAACAAAAAMAAAAAAAAA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Click to edit Master text styles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C5D9-97FC-2F33-B2C2-61668B8C4434}" type="datetime1">
              <a:rPr/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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/>
            </a:pPr>
            <a:fld id="{117AD880-CEFC-2F2E-B2C2-387B968C446D}" type="slidenum">
              <a:rPr/>
              <a:pPr marL="0" marR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lang="ru-RU"/>
              </a:pPr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0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L8vAAAAAAAA"/>
              </a:ext>
            </a:extLst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BwNQAAsCUAABAAAAAmAAAACAAAAD8vAAAAAAAA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CKUT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L+PAAAAAAAA"/>
              </a:ext>
            </a:extLst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defRPr lang="ru-RU" sz="1200" cap="none">
                <a:solidFill>
                  <a:srgbClr val="8C8C8C"/>
                </a:solidFill>
              </a:defRPr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fld id="{117ACF67-29FC-2F39-B2C2-DF6C818C448A}" type="datetime1">
              <a:rPr/>
              <a:pPr>
                <a:defRPr lang="ru-RU"/>
              </a:pPr>
              <a:t></a:t>
            </a:fld>
            <a:endParaRPr/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L+PAAAAAAAA"/>
              </a:ext>
            </a:extLst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defRPr lang="ru-RU" sz="1200" cap="none">
                <a:solidFill>
                  <a:srgbClr val="8C8C8C"/>
                </a:solidFill>
              </a:defRPr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L+PAAAAAAAA"/>
              </a:ext>
            </a:extLst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lang="ru-RU" sz="1200" cap="none">
                <a:solidFill>
                  <a:srgbClr val="8C8C8C"/>
                </a:solidFill>
              </a:defRPr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fld id="{117ACEEF-A1FC-2F38-B2C2-576D808C4402}" type="slidenum">
              <a:rPr/>
              <a:pPr>
                <a:defRPr lang="ru-RU"/>
              </a:pPr>
              <a:t>‹#›</a:t>
            </a:fld>
            <a:endParaRPr/>
          </a:p>
        </p:txBody>
      </p:sp>
      <p:pic>
        <p:nvPicPr>
          <p:cNvPr id="7" name="Рисунок 7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kT/8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wAAAiGgAAxDkAADAqAAAQAAAAJgAAAAgAAAD//////////w=="/>
              </a:ext>
            </a:extLst>
          </p:cNvPicPr>
          <p:nvPr/>
        </p:nvPicPr>
        <p:blipFill>
          <a:blip r:embed="rId21"/>
          <a:stretch>
            <a:fillRect/>
          </a:stretch>
        </p:blipFill>
        <p:spPr>
          <a:xfrm>
            <a:off x="7812405" y="4248150"/>
            <a:ext cx="1577975" cy="26098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Рисунок 8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kT/8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7///8AAAAAbgUAAOUEAAAQAAAAJgAAAAgAAAD//////////w=="/>
              </a:ext>
            </a:extLst>
          </p:cNvPicPr>
          <p:nvPr/>
        </p:nvPicPr>
        <p:blipFill>
          <a:blip r:embed="rId22"/>
          <a:stretch>
            <a:fillRect/>
          </a:stretch>
        </p:blipFill>
        <p:spPr>
          <a:xfrm>
            <a:off x="-31750" y="0"/>
            <a:ext cx="914400" cy="79565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8" r:id="rId10"/>
    <p:sldLayoutId id="2147483669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80" r:id="rId17"/>
    <p:sldLayoutId id="2147483681" r:id="rId18"/>
  </p:sldLayoutIdLst>
  <p:hf hdr="0" ftr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4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titleStyle>
    <p:bodyStyle>
      <a:lvl1pPr marL="342900" marR="0" indent="-3429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32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742950" marR="0" indent="-28575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–"/>
        <a:tabLst/>
        <a:defRPr lang="ru-RU" sz="2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1143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4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600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–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20574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»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5146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9718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zYDw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OAQAABsNAAAINAAAJhYAABAAAAAmAAAACAAAAAAgAAAAAAAA"/>
              </a:ext>
            </a:extLst>
          </p:cNvSpPr>
          <p:nvPr>
            <p:ph type="ctr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 sz="3960" cap="none"/>
            </a:pP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Zl7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FwUAAO8CAACaMwAAch0AABAAAAAmAAAACAAAAAEgAAAAAAAA"/>
              </a:ext>
            </a:extLst>
          </p:cNvSpPr>
          <p:nvPr>
            <p:ph type="subTitle" idx="1"/>
          </p:nvPr>
        </p:nvSpPr>
        <p:spPr>
          <a:xfrm>
            <a:off x="285721" y="476885"/>
            <a:ext cx="8102630" cy="5881073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endParaRPr/>
          </a:p>
          <a:p>
            <a:pPr>
              <a:defRPr lang="ru-RU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endParaRPr/>
          </a:p>
          <a:p>
            <a:pPr>
              <a:defRPr lang="ru-RU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endParaRPr/>
          </a:p>
          <a:p>
            <a:pPr>
              <a:defRPr lang="ru-RU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endParaRPr/>
          </a:p>
          <a:p>
            <a:pPr>
              <a:defRPr lang="ru-RU" sz="2600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r>
              <a:rPr lang="ru-RU" cap="none" dirty="0">
                <a:solidFill>
                  <a:srgbClr val="000000"/>
                </a:solidFill>
              </a:rPr>
              <a:t>Мастер-класс «Приёмы формирования читательской грамотности на уроках русского языка</a:t>
            </a:r>
            <a:r>
              <a:rPr lang="ru-RU" cap="none" dirty="0" smtClean="0">
                <a:solidFill>
                  <a:srgbClr val="000000"/>
                </a:solidFill>
              </a:rPr>
              <a:t>».</a:t>
            </a:r>
          </a:p>
          <a:p>
            <a:pPr>
              <a:defRPr lang="ru-RU" sz="2600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endParaRPr smtClean="0">
              <a:solidFill>
                <a:srgbClr val="000000"/>
              </a:solidFill>
            </a:endParaRPr>
          </a:p>
          <a:p>
            <a:pPr>
              <a:defRPr lang="ru-RU" sz="2600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r>
              <a:rPr sz="2000" cap="none" smtClean="0">
                <a:solidFill>
                  <a:srgbClr val="000000"/>
                </a:solidFill>
              </a:rPr>
              <a:t>Учитель русского языка и литературы МОУ СШ № 38 Волгограда</a:t>
            </a:r>
          </a:p>
          <a:p>
            <a:pPr>
              <a:defRPr lang="ru-RU" sz="2600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r>
              <a:rPr sz="2000" smtClean="0">
                <a:solidFill>
                  <a:srgbClr val="000000"/>
                </a:solidFill>
              </a:rPr>
              <a:t>Чевтаева И.Б.</a:t>
            </a:r>
            <a:endParaRPr sz="2000" cap="none" smtClean="0">
              <a:solidFill>
                <a:srgbClr val="000000"/>
              </a:solidFill>
            </a:endParaRPr>
          </a:p>
          <a:p>
            <a:pPr>
              <a:defRPr lang="ru-RU" sz="2600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endParaRPr cap="none" smtClean="0">
              <a:solidFill>
                <a:srgbClr val="000000"/>
              </a:solidFill>
            </a:endParaRPr>
          </a:p>
          <a:p>
            <a:pPr>
              <a:defRPr lang="ru-RU" sz="2600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endParaRPr lang="ru-RU" cap="none" dirty="0">
              <a:solidFill>
                <a:srgbClr val="000000"/>
              </a:solidFill>
            </a:endParaRPr>
          </a:p>
        </p:txBody>
      </p:sp>
      <p:sp>
        <p:nvSpPr>
          <p:cNvPr id="4" name="TextBox 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k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nBgAABUgAABwGgAAVSIAABAgAAAmAAAACAAAAP//////////"/>
              </a:ext>
            </a:extLst>
          </p:cNvSpPr>
          <p:nvPr/>
        </p:nvSpPr>
        <p:spPr>
          <a:xfrm>
            <a:off x="4000500" y="5215255"/>
            <a:ext cx="297180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 algn="r">
              <a:defRPr lang="ru-RU"/>
            </a:pP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OAQAABsNAAAINAAAJhYAABAAAAAmAAAACAAAAAAgAAAAAAAA"/>
              </a:ext>
            </a:extLst>
          </p:cNvSpPr>
          <p:nvPr>
            <p:ph type="ctr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 sz="3960" cap="none"/>
            </a:pP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dMRc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FwUAAO8CAACaMwAAligAABAAAAAmAAAACAAAAAEgAAAAAAAA"/>
              </a:ext>
            </a:extLst>
          </p:cNvSpPr>
          <p:nvPr>
            <p:ph type="subTitle" idx="1"/>
          </p:nvPr>
        </p:nvSpPr>
        <p:spPr>
          <a:xfrm>
            <a:off x="827405" y="476885"/>
            <a:ext cx="7560945" cy="612076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b="1" cap="none"/>
              <a:t>Цель:</a:t>
            </a:r>
            <a:r>
              <a:t> обмен опытом педагогической деятельности по организации системы работы с текстом на уроках русского языка как одной из форм эффективной подготовки к сдаче ОГЭ и ЕГЭ.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b="1" cap="none"/>
              <a:t>Задачи: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- продемонстрировать коллегам приемы работы с текстом;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- прокомментировать эффективность применения данных приемов;</a:t>
            </a:r>
          </a:p>
          <a:p>
            <a:pPr marL="0" indent="-71755" algn="l">
              <a:defRPr lang="ru-RU" sz="2400" b="1" cap="none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defRPr>
            </a:pPr>
            <a:r>
              <a:rPr lang="ru-RU" b="0" cap="none">
                <a:solidFill>
                  <a:srgbClr val="000000"/>
                </a:solidFill>
              </a:rPr>
              <a:t>- отработать приемы работы с текстом на деятельностной основе (работа в группах).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OAQAABsNAAAINAAAJhYAABAAAAAmAAAACAAAAAAgAAAAAAAA"/>
              </a:ext>
            </a:extLst>
          </p:cNvSpPr>
          <p:nvPr>
            <p:ph type="ctr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 sz="3960" cap="none"/>
            </a:pP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FwUAAO8CAACaMwAAligAABAAAAAmAAAACAAAAAEgAAAAAAAA"/>
              </a:ext>
            </a:extLst>
          </p:cNvSpPr>
          <p:nvPr>
            <p:ph type="subTitle" idx="1"/>
          </p:nvPr>
        </p:nvSpPr>
        <p:spPr>
          <a:xfrm>
            <a:off x="827405" y="476885"/>
            <a:ext cx="7560945" cy="612076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defTabSz="898525">
              <a:spcBef>
                <a:spcPts val="0"/>
              </a:spcBef>
              <a:tabLst/>
              <a:defRPr lang="ru-RU"/>
            </a:pPr>
            <a:endParaRPr lang="ru-RU" sz="2000" cap="none">
              <a:solidFill>
                <a:srgbClr val="002060"/>
              </a:solidFill>
              <a:latin typeface="Arial" pitchFamily="2" charset="-52"/>
              <a:ea typeface="Calibri" pitchFamily="2" charset="-52"/>
              <a:cs typeface="Calibri" pitchFamily="2" charset="-52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b="1" cap="none"/>
              <a:t>ОСНОВНЫЕ ЭТАПЫ МАСТЕР-КЛАССА</a:t>
            </a:r>
            <a:r>
              <a:t>: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8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1. Мотивация учения.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8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2. Постановка педагогической проблемы.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8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3. Практическая демонстрация приемов. Комментарий к приему.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8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4. Подведение итогов мастер-класса.</a:t>
            </a:r>
          </a:p>
          <a:p>
            <a:pPr algn="l">
              <a:defRPr lang="ru-RU" sz="2800" cap="none"/>
            </a:pPr>
            <a:r>
              <a:rPr lang="ru-RU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5. Рефлексия.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17AB6FC-B2FC-2F40-B2C2-4415F88C4411}" type="slidenum">
              <a:rPr/>
              <a:pPr>
                <a:defRPr lang="ru-RU"/>
              </a:pPr>
              <a:t>4</a:t>
            </a:fld>
            <a:endParaRPr/>
          </a:p>
        </p:txBody>
      </p:sp>
      <p:sp>
        <p:nvSpPr>
          <p:cNvPr id="3" name="Содержимое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QEAABwNQAAsCUAABAAAAAmAAAACAAAAAEgAAAAAAAA"/>
              </a:ext>
            </a:extLst>
          </p:cNvSpPr>
          <p:nvPr>
            <p:ph type="body" idx="1"/>
          </p:nvPr>
        </p:nvSpPr>
        <p:spPr>
          <a:xfrm>
            <a:off x="457200" y="764540"/>
            <a:ext cx="8229600" cy="536194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algn="just">
              <a:lnSpc>
                <a:spcPct val="90000"/>
              </a:lnSpc>
              <a:spcBef>
                <a:spcPts val="705"/>
              </a:spcBef>
              <a:buNone/>
              <a:defRPr lang="ru-RU" sz="2200" cap="none"/>
            </a:pPr>
            <a:r>
              <a:rPr lang="ru-RU" cap="none">
                <a:solidFill>
                  <a:srgbClr val="000000"/>
                </a:solidFill>
                <a:latin typeface="Times New Roman" pitchFamily="1" charset="-52"/>
                <a:ea typeface="SimSun" charset="0"/>
                <a:cs typeface="Times New Roman" pitchFamily="1" charset="-52"/>
              </a:rPr>
              <a:t>Читательская грамотность включает в себя:</a:t>
            </a:r>
          </a:p>
          <a:p>
            <a:pPr marL="0" marR="0" indent="-228600" algn="just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</a:defRPr>
            </a:pPr>
            <a:r>
              <a:rPr lang="ru-RU" cap="none">
                <a:latin typeface="Times New Roman" pitchFamily="1" charset="-52"/>
                <a:ea typeface="SimSun" charset="0"/>
                <a:cs typeface="Times New Roman" pitchFamily="1" charset="-52"/>
              </a:rPr>
              <a:t>1.	беглое чтение;</a:t>
            </a:r>
          </a:p>
          <a:p>
            <a:pPr marL="0" marR="0" indent="-228600" algn="just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</a:defRPr>
            </a:pPr>
            <a:r>
              <a:rPr lang="ru-RU" cap="none">
                <a:latin typeface="Times New Roman" pitchFamily="1" charset="-52"/>
                <a:ea typeface="SimSun" charset="0"/>
                <a:cs typeface="Times New Roman" pitchFamily="1" charset="-52"/>
              </a:rPr>
              <a:t>2.	толкование текста в буквальном смысле;</a:t>
            </a:r>
          </a:p>
          <a:p>
            <a:pPr marL="0" marR="0" indent="-228600" algn="just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</a:defRPr>
            </a:pPr>
            <a:r>
              <a:rPr lang="ru-RU" cap="none">
                <a:latin typeface="Times New Roman" pitchFamily="1" charset="-52"/>
                <a:ea typeface="SimSun" charset="0"/>
                <a:cs typeface="Times New Roman" pitchFamily="1" charset="-52"/>
              </a:rPr>
              <a:t>3.	оценка языка и формы сообщения;</a:t>
            </a:r>
          </a:p>
          <a:p>
            <a:pPr marL="0" marR="0" indent="-228600" algn="just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</a:defRPr>
            </a:pPr>
            <a:r>
              <a:rPr lang="ru-RU" cap="none">
                <a:latin typeface="Times New Roman" pitchFamily="1" charset="-52"/>
                <a:ea typeface="SimSun" charset="0"/>
                <a:cs typeface="Times New Roman" pitchFamily="1" charset="-52"/>
              </a:rPr>
              <a:t>4.	поиск информации и её извлечение;</a:t>
            </a:r>
          </a:p>
          <a:p>
            <a:pPr marL="0" marR="0" indent="-228600" algn="just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</a:defRPr>
            </a:pPr>
            <a:r>
              <a:rPr lang="ru-RU" cap="none">
                <a:latin typeface="Times New Roman" pitchFamily="1" charset="-52"/>
                <a:ea typeface="SimSun" charset="0"/>
                <a:cs typeface="Times New Roman" pitchFamily="1" charset="-52"/>
              </a:rPr>
              <a:t>5.	преобразование данных от частных явлений к                    обобщенным;</a:t>
            </a:r>
          </a:p>
          <a:p>
            <a:pPr marL="0" marR="0" indent="-228600" algn="just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</a:defRPr>
            </a:pPr>
            <a:r>
              <a:rPr lang="ru-RU" cap="none">
                <a:latin typeface="Times New Roman" pitchFamily="1" charset="-52"/>
                <a:ea typeface="SimSun" charset="0"/>
                <a:cs typeface="Times New Roman" pitchFamily="1" charset="-52"/>
              </a:rPr>
              <a:t>6.	формулирование основных идей и выводов;</a:t>
            </a:r>
          </a:p>
          <a:p>
            <a:pPr marL="0" marR="0" indent="-228600" algn="just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</a:defRPr>
            </a:pPr>
            <a:r>
              <a:rPr lang="ru-RU" cap="none">
                <a:latin typeface="Times New Roman" pitchFamily="1" charset="-52"/>
                <a:ea typeface="SimSun" charset="0"/>
                <a:cs typeface="Times New Roman" pitchFamily="1" charset="-52"/>
              </a:rPr>
              <a:t>7.	общее понимание текста;</a:t>
            </a:r>
          </a:p>
          <a:p>
            <a:pPr marL="0" marR="0" indent="-228600" algn="just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</a:defRPr>
            </a:pPr>
            <a:r>
              <a:rPr lang="ru-RU" cap="none">
                <a:latin typeface="Times New Roman" pitchFamily="1" charset="-52"/>
                <a:ea typeface="SimSun" charset="0"/>
                <a:cs typeface="Times New Roman" pitchFamily="1" charset="-52"/>
              </a:rPr>
              <a:t>8.	размышления о содержании и оценка, соотнесение с внетекстовой информацией.</a:t>
            </a:r>
          </a:p>
          <a:p>
            <a:pPr algn="just">
              <a:lnSpc>
                <a:spcPct val="90000"/>
              </a:lnSpc>
              <a:spcBef>
                <a:spcPts val="705"/>
              </a:spcBef>
              <a:buNone/>
              <a:defRPr lang="ru-RU" sz="2200" cap="none"/>
            </a:pPr>
            <a:endParaRPr lang="ru-RU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DRUAANsEAACzKwAA1AgAABAAAAAmAAAACAAAAP//////////"/>
              </a:ext>
            </a:extLst>
          </p:cNvSpPr>
          <p:nvPr/>
        </p:nvSpPr>
        <p:spPr>
          <a:xfrm>
            <a:off x="3422015" y="789305"/>
            <a:ext cx="3681730" cy="6457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-22860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28600" algn="l"/>
              </a:tabLst>
              <a:defRPr lang="ru-RU" sz="22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r>
              <a:t>Приемы</a:t>
            </a:r>
          </a:p>
          <a:p>
            <a:pPr marL="0" marR="0" indent="-22860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28600" algn="l"/>
              </a:tabLst>
              <a:defRPr lang="ru-RU" sz="1100" cap="none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3" name="Текстовое поле2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iQMAAGMIAADhMQAAwSMAABAAAAAmAAAACAAAAP//////////"/>
              </a:ext>
            </a:extLst>
          </p:cNvSpPr>
          <p:nvPr/>
        </p:nvSpPr>
        <p:spPr>
          <a:xfrm>
            <a:off x="574675" y="1363345"/>
            <a:ext cx="7533640" cy="444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lang="ru-RU" sz="2400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r>
              <a:rPr lang="ru-RU" b="1" i="1" cap="none"/>
              <a:t>Приём «Верите ли вы» …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lang="ru-RU" sz="2400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r>
              <a:rPr lang="ru-RU" b="1" i="1" cap="none"/>
              <a:t>Прием «Мозаика».</a:t>
            </a:r>
            <a:r>
              <a:rPr lang="ru-RU" b="1" cap="none"/>
              <a:t>«Реконструкция текста»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lang="ru-RU" sz="2400" i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r>
              <a:rPr lang="ru-RU" b="1" cap="none"/>
              <a:t>«Кластер»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lang="ru-RU" sz="2400" i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r>
              <a:rPr lang="ru-RU" b="1" cap="none"/>
              <a:t>Приём «Тонкий и Толстый вопрос»</a:t>
            </a:r>
          </a:p>
          <a:p>
            <a:pPr marL="0" marR="0" indent="0" algn="l" defTabSz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lang="ru-RU" sz="2400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r>
              <a:rPr lang="ru-RU" b="1" i="1" cap="none"/>
              <a:t>Приём «Лингвистическая сказка»</a:t>
            </a:r>
          </a:p>
          <a:p>
            <a:pPr marL="0" marR="0" indent="0" algn="l" defTabSz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lang="ru-RU" sz="2400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r>
              <a:rPr lang="ru-RU" b="1" i="1" cap="none"/>
              <a:t>Реставрация текста</a:t>
            </a:r>
            <a:r>
              <a:rPr lang="ru-RU" i="1" cap="none"/>
              <a:t>.</a:t>
            </a:r>
          </a:p>
          <a:p>
            <a:pPr marL="0" marR="0" indent="0" algn="l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AutoNum type="arabicPeriod"/>
              <a:tabLst/>
              <a:defRPr lang="ru-RU" sz="2400" cap="none">
                <a:solidFill>
                  <a:srgbClr val="000000"/>
                </a:solidFill>
              </a:defRPr>
            </a:pPr>
            <a:r>
              <a:rPr lang="ru-RU" b="1" i="1" cap="none">
                <a:latin typeface="Times New Roman" pitchFamily="1" charset="-52"/>
                <a:ea typeface="Calibri" pitchFamily="2" charset="-52"/>
                <a:cs typeface="Calibri" pitchFamily="2" charset="-52"/>
              </a:rPr>
              <a:t>Приём «Опорный конспект»  </a:t>
            </a:r>
          </a:p>
          <a:p>
            <a:pPr marL="0" marR="0" indent="0" algn="l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400" cap="none">
                <a:solidFill>
                  <a:srgbClr val="000000"/>
                </a:solidFill>
              </a:defRPr>
            </a:pPr>
            <a:endParaRPr/>
          </a:p>
          <a:p>
            <a:pPr marL="0" marR="0" indent="0" algn="l" defTabSz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lang="ru-RU" sz="2200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endParaRPr/>
          </a:p>
          <a:p>
            <a:pPr marL="0" marR="0" indent="0" algn="l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</a:defRPr>
            </a:pPr>
            <a:endParaRPr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200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endParaRPr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000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defRPr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HgEAAIkDAAAmNwAAuycAABAAAAAmAAAACAAAAP//////////"/>
              </a:ext>
            </a:extLst>
          </p:cNvSpPr>
          <p:nvPr/>
        </p:nvSpPr>
        <p:spPr>
          <a:xfrm>
            <a:off x="181610" y="574675"/>
            <a:ext cx="8783320" cy="58839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r>
              <a:rPr lang="en-US" sz="2000" b="1" cap="none"/>
              <a:t>I</a:t>
            </a:r>
            <a:r>
              <a:rPr lang="en-US" sz="2000" b="1" cap="none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I</a:t>
            </a:r>
            <a:r>
              <a:rPr lang="ru-RU" sz="2000" b="1" cap="none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. Постановка педагогической проблемы</a:t>
            </a:r>
            <a:endParaRPr lang="ru-RU" sz="2000" cap="none"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В наш век, где господствует телевидение, компьютеры, видеоигры, дети теряют интерес к чтению. Научить детей правильному, беглому, осознанному, выразительному чтению, а главное любви к книге – одна из главных задач обучения.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 В своей практике  я столкнулась со следующими </a:t>
            </a:r>
            <a:r>
              <a:rPr lang="ru-RU" sz="2000" b="1" cap="none"/>
              <a:t>проблемами:</a:t>
            </a:r>
            <a:r>
              <a:rPr lang="ru-RU" sz="2000" cap="none"/>
              <a:t> 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– дети имеют низкую скорость чтения;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– зачастую они не понимают смысла прочитанного из-за ошибок при чтении;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– не могут извлечь необходимую информацию из предложенного текста;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– затрудняются кратко пересказать содержание, мало читают, не обладают читательской грамотностью.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17AECB7-F9FC-2F1A-B2C2-0F4FA28C445A}" type="slidenum">
              <a:rPr/>
              <a:pPr>
                <a:defRPr lang="ru-RU"/>
              </a:pPr>
              <a:t>7</a:t>
            </a:fld>
            <a:endParaRPr/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NgJAABwNQ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2" charset="-52"/>
              <a:buChar char="•"/>
              <a:tabLst/>
              <a:defRPr lang="ru-RU" sz="1400" b="1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ЗАДАЧИ: </a:t>
            </a:r>
          </a:p>
          <a:p>
            <a:pPr marL="0" marR="0" indent="-228600" algn="l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14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b="1" cap="none"/>
              <a:t>1.	</a:t>
            </a:r>
            <a:r>
              <a:rPr lang="ru-RU" sz="2200" cap="none"/>
              <a:t>научить осознанно, правильно, выразительно читать; </a:t>
            </a:r>
          </a:p>
          <a:p>
            <a:pPr marL="0" marR="0" indent="-228600" algn="l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2.	извлекать из текстов интересную и полезную информацию</a:t>
            </a:r>
          </a:p>
          <a:p>
            <a:pPr marL="0" marR="0" indent="-228600" algn="l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3.	самостоятельно выбирать книги для чтения; </a:t>
            </a:r>
          </a:p>
          <a:p>
            <a:pPr marL="0" marR="0" indent="-228600" algn="l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4.	работать с разными источниками информации (словарями, справочниками, в том числе и на электронных носителях); </a:t>
            </a:r>
          </a:p>
          <a:p>
            <a:pPr marL="0" marR="0" indent="-228600" algn="l" defTabSz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lang="ru-RU" sz="22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5.	высказывать оценочные суждения о прочитанном произведении; - развивать потребность в чтении (самостоятельном, инициативном).</a:t>
            </a:r>
          </a:p>
          <a:p>
            <a:pPr>
              <a:defRPr lang="ru-RU" sz="2200" b="1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b="0" cap="none"/>
              <a:t>Конечная цель обучения русскому языку - это практическая грамотность, речевая и языковая компетентность учащихся. </a:t>
            </a:r>
          </a:p>
        </p:txBody>
      </p:sp>
      <p:sp>
        <p:nvSpPr>
          <p:cNvPr id="4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OgIAAMQBAAALNgAA8xcAABAAAAAmAAAACAAAAP//////////"/>
              </a:ext>
            </a:extLst>
          </p:cNvSpPr>
          <p:nvPr/>
        </p:nvSpPr>
        <p:spPr>
          <a:xfrm>
            <a:off x="361950" y="287020"/>
            <a:ext cx="8423275" cy="36061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Цель: развитие мыслительных навыков учащихся, необходимых не только в учебе, но и в дальнейшей жизни (умение принимать взвешенные решения, работать с информацией, анализировать различные стороны явлений).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kB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AwAAADsGAABCOAAACyQAABAAAAAmAAAACAAAAP//////////"/>
              </a:ext>
            </a:extLst>
          </p:cNvSpPr>
          <p:nvPr/>
        </p:nvSpPr>
        <p:spPr>
          <a:xfrm>
            <a:off x="1905" y="1012825"/>
            <a:ext cx="9143365" cy="48463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400" cap="none"/>
              <a:t>Для мотивации успешного учения школьников, нетрадиционной подачи учебного материала, заинтересованности работы с текстом предлагаю познакомиться с </a:t>
            </a:r>
            <a:r>
              <a:rPr lang="ru-RU" sz="2400" b="1" i="1" cap="none"/>
              <a:t>приемом «Верите ли вы…», </a:t>
            </a:r>
            <a:r>
              <a:rPr lang="ru-RU" sz="2400" cap="none"/>
              <a:t>который может быть началом урока, связывать разрозненные факты в единую картину; систематизировать уже имеющуюся информацию. Этот прием может стать нетрадиционным началом урока и в то же время способствовать вдумчивой работе с текстом, критически воспринимать информацию, делать выводы о точности и ценности информации. Учащимся предлагаются утверждения, с которыми они работают дважды: до чтения текста параграфа учебника и после знакомства с ним. Полученные результаты обсуждаются.</a:t>
            </a:r>
          </a:p>
        </p:txBody>
      </p:sp>
      <p:sp>
        <p:nvSpPr>
          <p:cNvPr id="3" name="Текстовое поле2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FgsAABcDAAAvLQAAixYAABAAAAAmAAAACAAAAP//////////"/>
              </a:ext>
            </a:extLst>
          </p:cNvSpPr>
          <p:nvPr/>
        </p:nvSpPr>
        <p:spPr>
          <a:xfrm>
            <a:off x="1802130" y="502285"/>
            <a:ext cx="5542915" cy="3162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r>
              <a:rPr lang="ru-RU" sz="2400" b="1" cap="none"/>
              <a:t>. Практическая демонстрация приемов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wwcAAMQBAACBMAAASxcAABAAAAAmAAAACAAAAP//////////"/>
              </a:ext>
            </a:extLst>
          </p:cNvSpPr>
          <p:nvPr/>
        </p:nvSpPr>
        <p:spPr>
          <a:xfrm>
            <a:off x="1261745" y="287020"/>
            <a:ext cx="6623050" cy="34994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defRPr lang="ru-RU"/>
            </a:pPr>
            <a:r>
              <a:rPr lang="ru-RU" sz="2000" b="1" cap="none"/>
              <a:t>Тема урока «Имя прилагательное»</a:t>
            </a:r>
          </a:p>
          <a:p>
            <a:pPr>
              <a:defRPr lang="ru-RU"/>
            </a:pPr>
            <a:r>
              <a:rPr lang="ru-RU" sz="2000" b="1" cap="none"/>
              <a:t>Использование приема «Верите ли вы…» в начале урока</a:t>
            </a:r>
          </a:p>
        </p:txBody>
      </p:sp>
      <p:sp>
        <p:nvSpPr>
          <p:cNvPr id="3" name="Текстовое поле2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HgEAAJMLAAAmNwAAsx4AABAAAAAmAAAACAAAAP//////////"/>
              </a:ext>
            </a:extLst>
          </p:cNvSpPr>
          <p:nvPr/>
        </p:nvSpPr>
        <p:spPr>
          <a:xfrm>
            <a:off x="181610" y="1881505"/>
            <a:ext cx="8783320" cy="31089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342900" indent="-342900">
              <a:buAutoNum type="arabicPeriod"/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Верите ли вы, что прилагательное – самостоятельная часть речи?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2. Верите ли вы, что прилагательное обозначает не только признак предмета?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3. Верите ли вы, что с помощью прилагательных можно угадать предмет?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4. Верите ли вы, что прилагательное может быть в предложении сказуемым?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 5. Верите ли вы, что прилагательное может стать  существительным?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 6. Верите ли вы, что прилагательные могут быть художественным средством в речи?</a:t>
            </a:r>
          </a:p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lang="ru-RU" sz="2000" cap="none"/>
          </a:p>
          <a:p>
            <a:pPr>
              <a:defRPr lang="ru-RU"/>
            </a:pPr>
            <a:endParaRPr lang="ru-RU" sz="2000" cap="none"/>
          </a:p>
          <a:p>
            <a:pPr>
              <a:defRPr lang="ru-RU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JoBAAAONgAAsCUAABAAAAAmAAAACAAAAAEAAAAAAAAA"/>
              </a:ext>
            </a:extLst>
          </p:cNvSpPr>
          <p:nvPr>
            <p:ph type="body" idx="1"/>
          </p:nvPr>
        </p:nvSpPr>
        <p:spPr>
          <a:xfrm>
            <a:off x="457200" y="260350"/>
            <a:ext cx="8329930" cy="5866130"/>
          </a:xfrm>
        </p:spPr>
        <p:txBody>
          <a:bodyPr/>
          <a:lstStyle/>
          <a:p>
            <a:pPr marL="0" indent="0" algn="ctr">
              <a:buNone/>
              <a:defRPr lang="ru-RU"/>
            </a:pPr>
            <a:endParaRPr/>
          </a:p>
        </p:txBody>
      </p:sp>
      <p:sp>
        <p:nvSpPr>
          <p:cNvPr id="3" name="Номер слайда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f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17AD254-1AFC-2F24-B2C2-EC719C8C44B9}" type="slidenum">
              <a:rPr/>
              <a:pPr>
                <a:defRPr lang="ru-RU"/>
              </a:pPr>
              <a:t>10</a:t>
            </a:fld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54610" y="143510"/>
          <a:ext cx="8838565" cy="56095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51250"/>
                <a:gridCol w="5187315"/>
              </a:tblGrid>
              <a:tr h="188087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</a:defRPr>
                      </a:pPr>
                      <a:r>
                        <a:rPr lang="ru-RU" cap="none">
                          <a:latin typeface="Times New Roman" pitchFamily="1" charset="-52"/>
                          <a:ea typeface="SimSun" charset="0"/>
                          <a:cs typeface="Times New Roman" pitchFamily="1" charset="-52"/>
                        </a:rPr>
                        <a:t>«Тонкие» вопросы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</a:defRPr>
                      </a:pPr>
                      <a:r>
                        <a:rPr lang="ru-RU" cap="none">
                          <a:latin typeface="Times New Roman" pitchFamily="1" charset="-52"/>
                          <a:ea typeface="SimSun" charset="0"/>
                          <a:cs typeface="Times New Roman" pitchFamily="1" charset="-52"/>
                        </a:rPr>
                        <a:t>«Толстые» вопросы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5="http://schemas.microsoft.com/office/powerpoint/2012/main" xmlns:p14="http://schemas.microsoft.com/office/powerpoint/2010/main" xmlns:mc="http://schemas.openxmlformats.org/markup-compatibility/2006" dt="1711030161" type="min" val="1880870"/>
                  </a:ext>
                </a:extLst>
              </a:tr>
              <a:tr h="2619375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Кто?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Что?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Когда?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Может…?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Будет…?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Мог ли…?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Как звать…?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Было ли…?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Согласны ли вы…?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Верно ли?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Дайте три объяснения, почему…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Объясните, почему…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Почему вы думаете…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Почему вы считаете…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В чём различие…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Предположите, что будет, если…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Что, если…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Может…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Будет…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Мог ли…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Согласны ли вы… ?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cap="none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Верно ли… ?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5="http://schemas.microsoft.com/office/powerpoint/2012/main" xmlns:p14="http://schemas.microsoft.com/office/powerpoint/2010/main" xmlns:mc="http://schemas.openxmlformats.org/markup-compatibility/2006" dt="1711030161" type="min" val="261937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kT/8ZRMAAAAlAAAAEQAAAC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geG1s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DUCAADm////QDgAAG4o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-16510"/>
            <a:ext cx="8785225" cy="65887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jAUAAFMMAAC4MgAA8x0AABAAAAAmAAAACAAAAP//////////"/>
              </a:ext>
            </a:extLst>
          </p:cNvSpPr>
          <p:nvPr/>
        </p:nvSpPr>
        <p:spPr>
          <a:xfrm>
            <a:off x="901700" y="2003425"/>
            <a:ext cx="7343140" cy="28651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indent="0" algn="just">
              <a:buNone/>
              <a:defRPr lang="ru-RU"/>
            </a:pPr>
            <a:r>
              <a:rPr lang="ru-RU" sz="26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учить видеть, слышать и чувствовать текст;</a:t>
            </a:r>
          </a:p>
          <a:p>
            <a:pPr marL="0" marR="0" indent="36195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6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● пополнять речевую память учащегося;</a:t>
            </a:r>
          </a:p>
          <a:p>
            <a:pPr marL="0" marR="0" indent="36195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6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● обогащать словарный запас;</a:t>
            </a:r>
          </a:p>
          <a:p>
            <a:pPr marL="0" marR="0" indent="36195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6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● продуктивно усваивать учебный материал;</a:t>
            </a:r>
          </a:p>
          <a:p>
            <a:pPr marL="0" marR="0" indent="36195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600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● прививать эстетический вкус;</a:t>
            </a:r>
          </a:p>
          <a:p>
            <a:pPr marL="0" indent="36195" algn="just">
              <a:buNone/>
              <a:defRPr lang="ru-RU" sz="2600" cap="none"/>
            </a:pPr>
            <a:r>
              <a:rPr lang="ru-RU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● формировать собственное мнение, высказывать</a:t>
            </a:r>
          </a:p>
          <a:p>
            <a:pPr marL="0" indent="36195" algn="just">
              <a:buNone/>
              <a:defRPr lang="ru-RU" sz="2600" cap="none"/>
            </a:pPr>
            <a:r>
              <a:rPr lang="ru-RU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   и аргументировать его.</a:t>
            </a:r>
          </a:p>
        </p:txBody>
      </p:sp>
      <p:sp>
        <p:nvSpPr>
          <p:cNvPr id="3" name="Текстовое поле2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MQwAAGoEAAATLAAASxcAABAAAAAmAAAACAAAAP//////////"/>
              </a:ext>
            </a:extLst>
          </p:cNvSpPr>
          <p:nvPr/>
        </p:nvSpPr>
        <p:spPr>
          <a:xfrm>
            <a:off x="1981835" y="717550"/>
            <a:ext cx="5182870" cy="30689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sz="2000" cap="none"/>
              <a:t>Представленные приемы работы с текстом позволяют решать такие речевые </a:t>
            </a:r>
            <a:r>
              <a:rPr lang="ru-RU" sz="2000" u="sng" cap="none"/>
              <a:t>задачи: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kT/8ZRMAAAAlAAAAEgAAAA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1AgAACcKAAC1OgAAGxcAABAAAAAmAAAACAAAAP//////////"/>
              </a:ext>
            </a:extLst>
          </p:cNvSpPr>
          <p:nvPr/>
        </p:nvSpPr>
        <p:spPr>
          <a:xfrm>
            <a:off x="1435100" y="1650365"/>
            <a:ext cx="8108315" cy="21056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 sz="4800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lang="ru-RU" b="1" i="1" cap="none">
                <a:solidFill>
                  <a:srgbClr val="2D82F4"/>
                </a:solidFill>
              </a:rPr>
              <a:t>Спасибо  за  внимание!</a:t>
            </a:r>
            <a:r>
              <a:t/>
            </a:r>
            <a:br/>
            <a:r>
              <a:rPr lang="ru-RU" b="1" i="1" cap="none">
                <a:solidFill>
                  <a:srgbClr val="2D82F4"/>
                </a:solidFill>
              </a:rPr>
              <a:t>Творческих успехов!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PresentationFormat>Экран (4:3)</PresentationFormat>
  <Paragraphs>108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Presentation</vt:lpstr>
      <vt:lpstr>      </vt:lpstr>
      <vt:lpstr>      </vt:lpstr>
      <vt:lpstr>     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«СШ №33»   «Портфолио школьника как средство реализации персонифицированного подхода в его воспитании»</dc:title>
  <dc:creator>NATALY</dc:creator>
  <cp:lastModifiedBy>моу сш 38</cp:lastModifiedBy>
  <cp:revision>1</cp:revision>
  <dcterms:created xsi:type="dcterms:W3CDTF">2017-10-25T07:23:06Z</dcterms:created>
  <dcterms:modified xsi:type="dcterms:W3CDTF">2024-11-18T06:15:27Z</dcterms:modified>
</cp:coreProperties>
</file>